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307" r:id="rId3"/>
    <p:sldId id="308" r:id="rId4"/>
    <p:sldId id="310" r:id="rId5"/>
    <p:sldId id="313" r:id="rId6"/>
    <p:sldId id="311" r:id="rId7"/>
    <p:sldId id="312" r:id="rId8"/>
    <p:sldId id="309" r:id="rId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158" autoAdjust="0"/>
  </p:normalViewPr>
  <p:slideViewPr>
    <p:cSldViewPr snapToGrid="0">
      <p:cViewPr>
        <p:scale>
          <a:sx n="125" d="100"/>
          <a:sy n="125" d="100"/>
        </p:scale>
        <p:origin x="1116" y="-64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2.jpeg>
</file>

<file path=ppt/media/image13.png>
</file>

<file path=ppt/media/image14.jpg>
</file>

<file path=ppt/media/image2.png>
</file>

<file path=ppt/media/image3.jpeg>
</file>

<file path=ppt/media/image4.jpeg>
</file>

<file path=ppt/media/image5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EA336E-39A1-4175-8DCC-6524FC431AE2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A634B-35D0-4CFE-A95A-2A14054577B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382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直角三角形 3"/>
          <p:cNvSpPr/>
          <p:nvPr/>
        </p:nvSpPr>
        <p:spPr>
          <a:xfrm>
            <a:off x="1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5" name="矩形 4"/>
          <p:cNvSpPr/>
          <p:nvPr/>
        </p:nvSpPr>
        <p:spPr>
          <a:xfrm flipV="1">
            <a:off x="0" y="3571875"/>
            <a:ext cx="9144000" cy="46038"/>
          </a:xfrm>
          <a:prstGeom prst="rect">
            <a:avLst/>
          </a:prstGeom>
          <a:gradFill flip="none" rotWithShape="1"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sz="1800"/>
          </a:p>
        </p:txBody>
      </p:sp>
      <p:pic>
        <p:nvPicPr>
          <p:cNvPr id="6" name="图片 13" descr="未命名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9438" y="779463"/>
            <a:ext cx="1287462" cy="1293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6"/>
          <p:cNvSpPr txBox="1"/>
          <p:nvPr/>
        </p:nvSpPr>
        <p:spPr>
          <a:xfrm>
            <a:off x="698754" y="5857894"/>
            <a:ext cx="4233851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 sz="12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6350" stA="60000" endA="900" endPos="60000" dist="60007" dir="5400000" sy="-100000" algn="bl" rotWithShape="0"/>
                </a:effectLst>
              </a:rPr>
              <a:t>University of Science and Technology of China</a:t>
            </a:r>
            <a:endParaRPr lang="zh-CN" altLang="en-US" sz="12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6350" stA="60000" endA="900" endPos="60000" dist="60007" dir="5400000" sy="-100000" algn="bl" rotWithShape="0"/>
              </a:effectLst>
            </a:endParaRPr>
          </a:p>
        </p:txBody>
      </p:sp>
      <p:sp>
        <p:nvSpPr>
          <p:cNvPr id="8" name="TextBox 18"/>
          <p:cNvSpPr txBox="1"/>
          <p:nvPr/>
        </p:nvSpPr>
        <p:spPr>
          <a:xfrm>
            <a:off x="5530179" y="5866647"/>
            <a:ext cx="2569934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 sz="12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rgbClr val="006600"/>
                </a:solidFill>
                <a:effectLst>
                  <a:reflection blurRad="6350" stA="60000" endA="900" endPos="60000" dist="60007" dir="5400000" sy="-100000" algn="bl" rotWithShape="0"/>
                </a:effectLst>
              </a:rPr>
              <a:t>Modern Physics Department</a:t>
            </a:r>
            <a:endParaRPr lang="zh-CN" altLang="en-US" sz="12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solidFill>
                <a:srgbClr val="006600"/>
              </a:solidFill>
              <a:effectLst>
                <a:reflection blurRad="6350" stA="60000" endA="900" endPos="60000" dist="60007" dir="5400000" sy="-100000" algn="bl" rotWithShape="0"/>
              </a:effectLst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3"/>
            <a:ext cx="7772400" cy="1829761"/>
          </a:xfrm>
        </p:spPr>
        <p:txBody>
          <a:bodyPr anchor="b"/>
          <a:lstStyle>
            <a:lvl1pPr algn="l">
              <a:defRPr sz="4800" b="1">
                <a:solidFill>
                  <a:schemeClr val="tx1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Arial" pitchFamily="34" charset="0"/>
                <a:cs typeface="Arial" pitchFamily="34" charset="0"/>
              </a:defRPr>
            </a:lvl1pPr>
            <a:extLst/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l">
              <a:buNone/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1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11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12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29345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31"/>
            <a:ext cx="8229600" cy="438607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5" name="页脚占位符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74022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2"/>
            <a:ext cx="1777470" cy="559276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5" name="页脚占位符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4428800"/>
      </p:ext>
    </p:extLst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70000"/>
              <a:buFont typeface="宋体" pitchFamily="2" charset="-122"/>
              <a:buChar char="◇"/>
              <a:defRPr/>
            </a:lvl2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4" name="日期占位符 9"/>
          <p:cNvSpPr>
            <a:spLocks noGrp="1"/>
          </p:cNvSpPr>
          <p:nvPr>
            <p:ph type="dt" sz="half" idx="10"/>
          </p:nvPr>
        </p:nvSpPr>
        <p:spPr>
          <a:xfrm>
            <a:off x="7572375" y="6408740"/>
            <a:ext cx="1074738" cy="365125"/>
          </a:xfrm>
        </p:spPr>
        <p:txBody>
          <a:bodyPr/>
          <a:lstStyle>
            <a:lvl1pPr>
              <a:defRPr/>
            </a:lvl1pPr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5" name="页脚占位符 21"/>
          <p:cNvSpPr>
            <a:spLocks noGrp="1"/>
          </p:cNvSpPr>
          <p:nvPr>
            <p:ph type="ftr" sz="quarter" idx="11"/>
          </p:nvPr>
        </p:nvSpPr>
        <p:spPr>
          <a:xfrm>
            <a:off x="4413251" y="6408740"/>
            <a:ext cx="3159125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429264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燕尾形 3"/>
          <p:cNvSpPr/>
          <p:nvPr/>
        </p:nvSpPr>
        <p:spPr>
          <a:xfrm>
            <a:off x="3636963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sz="1800" dirty="0"/>
          </a:p>
        </p:txBody>
      </p:sp>
      <p:sp>
        <p:nvSpPr>
          <p:cNvPr id="5" name="燕尾形 4"/>
          <p:cNvSpPr/>
          <p:nvPr/>
        </p:nvSpPr>
        <p:spPr>
          <a:xfrm>
            <a:off x="3449639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sz="180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anchor="b"/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77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3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3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4768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  <a:extLst/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7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6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444296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63993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378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random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3" name="页脚占位符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0773097"/>
      </p:ext>
    </p:extLst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anchor="t"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66492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>
            <a:spLocks/>
          </p:cNvSpPr>
          <p:nvPr/>
        </p:nvSpPr>
        <p:spPr bwMode="auto">
          <a:xfrm>
            <a:off x="500064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 sz="1800" dirty="0">
              <a:latin typeface="Arial" charset="0"/>
              <a:ea typeface="宋体" charset="-122"/>
            </a:endParaRPr>
          </a:p>
        </p:txBody>
      </p:sp>
      <p:sp>
        <p:nvSpPr>
          <p:cNvPr id="6" name="任意多边形 13"/>
          <p:cNvSpPr>
            <a:spLocks/>
          </p:cNvSpPr>
          <p:nvPr/>
        </p:nvSpPr>
        <p:spPr bwMode="auto">
          <a:xfrm>
            <a:off x="485776" y="5938838"/>
            <a:ext cx="3690938" cy="933450"/>
          </a:xfrm>
          <a:custGeom>
            <a:avLst/>
            <a:gdLst>
              <a:gd name="T0" fmla="*/ 0 w 5591"/>
              <a:gd name="T1" fmla="*/ 0 h 588"/>
              <a:gd name="T2" fmla="*/ 2147483646 w 5591"/>
              <a:gd name="T3" fmla="*/ 0 h 588"/>
              <a:gd name="T4" fmla="*/ 2147483646 w 5591"/>
              <a:gd name="T5" fmla="*/ 2147483646 h 588"/>
              <a:gd name="T6" fmla="*/ 2147483646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zh-CN" altLang="en-US" sz="1800"/>
          </a:p>
        </p:txBody>
      </p:sp>
      <p:sp>
        <p:nvSpPr>
          <p:cNvPr id="7" name="直角三角形 6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4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-9237" y="5787740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燕尾形 8"/>
          <p:cNvSpPr/>
          <p:nvPr/>
        </p:nvSpPr>
        <p:spPr>
          <a:xfrm>
            <a:off x="8664576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sz="1800" dirty="0"/>
          </a:p>
        </p:txBody>
      </p:sp>
      <p:sp>
        <p:nvSpPr>
          <p:cNvPr id="10" name="燕尾形 9"/>
          <p:cNvSpPr/>
          <p:nvPr/>
        </p:nvSpPr>
        <p:spPr>
          <a:xfrm>
            <a:off x="8477251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sz="18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tIns="0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zh-CN" altLang="en-US" noProof="0" smtClean="0"/>
              <a:t>单击图标添加图片</a:t>
            </a:r>
            <a:endParaRPr lang="en-US" noProof="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1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11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79913" y="6408740"/>
            <a:ext cx="235108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2356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357188" y="203202"/>
            <a:ext cx="8229600" cy="796925"/>
          </a:xfrm>
          <a:prstGeom prst="rect">
            <a:avLst/>
          </a:prstGeom>
          <a:noFill/>
        </p:spPr>
        <p:txBody>
          <a:bodyPr vert="horz" anchor="ctr">
            <a:no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1027" name="文本占位符 29"/>
          <p:cNvSpPr>
            <a:spLocks noGrp="1"/>
          </p:cNvSpPr>
          <p:nvPr>
            <p:ph type="body" idx="1"/>
          </p:nvPr>
        </p:nvSpPr>
        <p:spPr bwMode="auto">
          <a:xfrm>
            <a:off x="457200" y="1481138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altLang="zh-CN" smtClean="0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7072314" y="6408740"/>
            <a:ext cx="157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extLst/>
          </a:lstStyle>
          <a:p>
            <a:fld id="{05370BCF-C512-49FA-8852-342713E18FE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3913189" y="6408740"/>
            <a:ext cx="3159125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113" y="6408740"/>
            <a:ext cx="366712" cy="3651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fld id="{43839631-49CD-487E-A955-9C3740CF100C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42876" y="0"/>
            <a:ext cx="36513" cy="6858000"/>
          </a:xfrm>
          <a:prstGeom prst="rect">
            <a:avLst/>
          </a:prstGeom>
          <a:gradFill flip="none" rotWithShape="1"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sz="1800"/>
          </a:p>
        </p:txBody>
      </p:sp>
      <p:sp>
        <p:nvSpPr>
          <p:cNvPr id="16" name="矩形 15"/>
          <p:cNvSpPr/>
          <p:nvPr/>
        </p:nvSpPr>
        <p:spPr>
          <a:xfrm>
            <a:off x="0" y="1071565"/>
            <a:ext cx="9144000" cy="46037"/>
          </a:xfrm>
          <a:prstGeom prst="rect">
            <a:avLst/>
          </a:prstGeom>
          <a:gradFill flip="none" rotWithShape="1"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sz="1800"/>
          </a:p>
        </p:txBody>
      </p:sp>
      <p:sp>
        <p:nvSpPr>
          <p:cNvPr id="12" name="TextBox 11"/>
          <p:cNvSpPr txBox="1"/>
          <p:nvPr/>
        </p:nvSpPr>
        <p:spPr>
          <a:xfrm>
            <a:off x="500034" y="6500836"/>
            <a:ext cx="3547766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 sz="10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6350" stA="60000" endA="900" endPos="60000" dist="60007" dir="5400000" sy="-100000" algn="bl" rotWithShape="0"/>
                </a:effectLst>
              </a:rPr>
              <a:t>University of Science and Technology of China</a:t>
            </a:r>
            <a:endParaRPr lang="zh-CN" altLang="en-US" sz="10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6350" stA="60000" endA="900" endPos="60000" dist="6000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07473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random/>
  </p:transition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US" altLang="en-US" sz="4400" b="1" kern="1200" dirty="0">
          <a:solidFill>
            <a:srgbClr val="000066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Arial" pitchFamily="34" charset="0"/>
          <a:ea typeface="+mn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0066"/>
          </a:solidFill>
          <a:latin typeface="Arial" charset="0"/>
          <a:ea typeface="黑体" pitchFamily="49" charset="-122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0066"/>
          </a:solidFill>
          <a:latin typeface="Arial" charset="0"/>
          <a:ea typeface="黑体" pitchFamily="49" charset="-122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0066"/>
          </a:solidFill>
          <a:latin typeface="Arial" charset="0"/>
          <a:ea typeface="黑体" pitchFamily="49" charset="-122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00066"/>
          </a:solidFill>
          <a:latin typeface="Arial" charset="0"/>
          <a:ea typeface="黑体" pitchFamily="49" charset="-122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Lucida Sans Unicode" pitchFamily="34" charset="0"/>
          <a:ea typeface="黑体" pitchFamily="49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Lucida Sans Unicode" pitchFamily="34" charset="0"/>
          <a:ea typeface="黑体" pitchFamily="49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Lucida Sans Unicode" pitchFamily="34" charset="0"/>
          <a:ea typeface="黑体" pitchFamily="49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Lucida Sans Unicode" pitchFamily="34" charset="0"/>
          <a:ea typeface="黑体" pitchFamily="49" charset="-122"/>
        </a:defRPr>
      </a:lvl9pPr>
      <a:extLst/>
    </p:titleStyle>
    <p:bodyStyle>
      <a:lvl1pPr marL="365125" indent="-255588" algn="l" rtl="0" eaLnBrk="1" fontAlgn="base" hangingPunct="1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panose="05040102010807070707" pitchFamily="18" charset="2"/>
        <a:buChar char=""/>
        <a:defRPr sz="27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20713" indent="-228600" algn="l" rtl="0" eaLnBrk="1" fontAlgn="base" hangingPunct="1">
        <a:spcBef>
          <a:spcPts val="325"/>
        </a:spcBef>
        <a:spcAft>
          <a:spcPct val="0"/>
        </a:spcAft>
        <a:buClr>
          <a:schemeClr val="accent1"/>
        </a:buClr>
        <a:buFont typeface="Verdana" panose="020B0604030504040204" pitchFamily="34" charset="0"/>
        <a:buChar char="◦"/>
        <a:defRPr lang="zh-CN" altLang="en-US" sz="2300" kern="1200" dirty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858838" indent="-228600" algn="l" rtl="0" eaLnBrk="1" fontAlgn="base" hangingPunct="1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panose="05020102010507070707" pitchFamily="18" charset="2"/>
        <a:buChar char="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143000" indent="-228600" algn="l" rtl="0" eaLnBrk="1" fontAlgn="base" hangingPunct="1">
        <a:spcBef>
          <a:spcPts val="350"/>
        </a:spcBef>
        <a:spcAft>
          <a:spcPct val="0"/>
        </a:spcAft>
        <a:buClr>
          <a:schemeClr val="accent2"/>
        </a:buClr>
        <a:buFont typeface="Wingdings 2" panose="05020102010507070707" pitchFamily="18" charset="2"/>
        <a:buChar char=""/>
        <a:defRPr sz="19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371600" indent="-228600" algn="l" rtl="0" eaLnBrk="1" fontAlgn="base" hangingPunct="1">
        <a:spcBef>
          <a:spcPts val="350"/>
        </a:spcBef>
        <a:spcAft>
          <a:spcPct val="0"/>
        </a:spcAft>
        <a:buClr>
          <a:schemeClr val="accent2"/>
        </a:buClr>
        <a:buFont typeface="Wingdings 2" panose="05020102010507070707" pitchFamily="18" charset="2"/>
        <a:buChar char="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Status of CEPC </a:t>
            </a:r>
            <a:r>
              <a:rPr lang="en-US" altLang="zh-CN" dirty="0" err="1" smtClean="0"/>
              <a:t>xxxxxxxx</a:t>
            </a:r>
            <a:r>
              <a:rPr lang="en-US" altLang="zh-CN" dirty="0" smtClean="0"/>
              <a:t> Readout Electronics		</a:t>
            </a:r>
            <a:endParaRPr lang="zh-CN" altLang="en-US" sz="3600" dirty="0">
              <a:solidFill>
                <a:srgbClr val="0000CC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endParaRPr lang="en-US" altLang="zh-CN" dirty="0" smtClean="0"/>
          </a:p>
          <a:p>
            <a:pPr algn="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046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GEM with self-stretching techniques</a:t>
            </a:r>
          </a:p>
          <a:p>
            <a:pPr lvl="1"/>
            <a:r>
              <a:rPr lang="en-US" altLang="zh-CN" dirty="0"/>
              <a:t>Advantages</a:t>
            </a:r>
            <a:r>
              <a:rPr lang="zh-CN" altLang="en-US" dirty="0"/>
              <a:t>：</a:t>
            </a:r>
          </a:p>
          <a:p>
            <a:pPr marL="630238" lvl="2" indent="0">
              <a:buNone/>
            </a:pPr>
            <a:r>
              <a:rPr lang="en-US" altLang="zh-CN" dirty="0"/>
              <a:t>1. E</a:t>
            </a:r>
            <a:r>
              <a:rPr lang="en-US" altLang="zh-CN" dirty="0" smtClean="0"/>
              <a:t>asy assembling</a:t>
            </a:r>
            <a:endParaRPr lang="en-US" altLang="zh-CN" dirty="0"/>
          </a:p>
          <a:p>
            <a:pPr marL="630238" lvl="2" indent="0">
              <a:buNone/>
            </a:pPr>
            <a:r>
              <a:rPr lang="en-US" altLang="zh-CN" dirty="0" smtClean="0"/>
              <a:t>2. Uniform </a:t>
            </a:r>
            <a:r>
              <a:rPr lang="en-US" altLang="zh-CN" dirty="0"/>
              <a:t>gas flow</a:t>
            </a:r>
          </a:p>
          <a:p>
            <a:pPr marL="630238" lvl="2" indent="0">
              <a:buNone/>
            </a:pPr>
            <a:r>
              <a:rPr lang="en-US" altLang="zh-CN" dirty="0" smtClean="0"/>
              <a:t>3. Detachable</a:t>
            </a:r>
          </a:p>
          <a:p>
            <a:pPr marL="630238" lvl="2" indent="0">
              <a:buNone/>
            </a:pPr>
            <a:r>
              <a:rPr lang="en-US" altLang="zh-CN" dirty="0" smtClean="0"/>
              <a:t>4. No </a:t>
            </a:r>
            <a:r>
              <a:rPr lang="en-US" altLang="zh-CN" dirty="0"/>
              <a:t>dead area inside the active area</a:t>
            </a:r>
          </a:p>
          <a:p>
            <a:r>
              <a:rPr lang="en-US" altLang="zh-CN" dirty="0" smtClean="0"/>
              <a:t>Detector and readout plane with 1cmx1cm size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SDHCAL based on GEM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988" y="2016919"/>
            <a:ext cx="4648078" cy="14022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174" y="4205956"/>
            <a:ext cx="4794925" cy="214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453837"/>
      </p:ext>
    </p:ext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FEB with MICROROC</a:t>
            </a:r>
          </a:p>
          <a:p>
            <a:pPr lvl="1"/>
            <a:r>
              <a:rPr lang="en-US" altLang="zh-CN" dirty="0" smtClean="0"/>
              <a:t>Single board with 256 channels</a:t>
            </a:r>
          </a:p>
          <a:p>
            <a:pPr lvl="1"/>
            <a:r>
              <a:rPr lang="en-US" altLang="zh-CN" dirty="0" smtClean="0"/>
              <a:t>Connected via flexible plate</a:t>
            </a:r>
          </a:p>
          <a:p>
            <a:r>
              <a:rPr lang="en-US" altLang="zh-CN" dirty="0" smtClean="0"/>
              <a:t>DIF</a:t>
            </a:r>
          </a:p>
          <a:p>
            <a:pPr lvl="1"/>
            <a:r>
              <a:rPr lang="en-US" altLang="zh-CN" dirty="0"/>
              <a:t>M</a:t>
            </a:r>
            <a:r>
              <a:rPr lang="en-US" altLang="zh-CN" dirty="0" smtClean="0"/>
              <a:t>ultiple </a:t>
            </a:r>
            <a:r>
              <a:rPr lang="en-US" altLang="zh-CN" dirty="0"/>
              <a:t>readout interfaces such </a:t>
            </a:r>
            <a:r>
              <a:rPr lang="en-US" altLang="zh-CN" dirty="0" smtClean="0"/>
              <a:t>as DTCC, </a:t>
            </a:r>
            <a:r>
              <a:rPr lang="en-US" altLang="zh-CN" dirty="0"/>
              <a:t>SFP, Ethernet and USB 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Readout Electronics Design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4" y="3997050"/>
            <a:ext cx="8786812" cy="249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699524"/>
      </p:ext>
    </p:ext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Use </a:t>
            </a:r>
            <a:r>
              <a:rPr lang="en-US" altLang="zh-CN" dirty="0"/>
              <a:t>two PMT for </a:t>
            </a:r>
            <a:r>
              <a:rPr lang="en-US" altLang="zh-CN" dirty="0" smtClean="0"/>
              <a:t>coincidence detection</a:t>
            </a:r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Cosmic-Ray Test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994" y="3219311"/>
            <a:ext cx="3600000" cy="264598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8" y="3514701"/>
            <a:ext cx="4320000" cy="205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041439"/>
      </p:ext>
    </p:ext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Scan the gain of detector to obtain the efficiency and </a:t>
            </a:r>
            <a:r>
              <a:rPr lang="en-US" altLang="zh-CN" dirty="0" smtClean="0"/>
              <a:t>multiplicity</a:t>
            </a:r>
          </a:p>
          <a:p>
            <a:r>
              <a:rPr lang="en-US" altLang="zh-CN" dirty="0" smtClean="0"/>
              <a:t>Scan the threshold under </a:t>
            </a:r>
            <a:r>
              <a:rPr lang="en-US" altLang="zh-CN" smtClean="0"/>
              <a:t>thes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Cosmic-Ray Test</a:t>
            </a:r>
            <a:endParaRPr lang="zh-CN" altLang="en-US" dirty="0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932" y="3258767"/>
            <a:ext cx="4320000" cy="2866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-3998068" y="38910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200" y="3146581"/>
            <a:ext cx="4320000" cy="3090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304098" y="6011047"/>
            <a:ext cx="40976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zh-CN" sz="1200" b="1" dirty="0" smtClean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Detection efficiency and multiplicity vary with voltage</a:t>
            </a:r>
            <a:endParaRPr lang="zh-CN" alt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818840" y="6007100"/>
            <a:ext cx="42367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zh-CN" sz="1200" b="1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Detection efficiency and multiplicity vary with </a:t>
            </a:r>
            <a:r>
              <a:rPr lang="en-US" altLang="zh-CN" sz="1200" b="1" dirty="0" smtClean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threshold</a:t>
            </a:r>
            <a:endParaRPr lang="zh-CN" alt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630254"/>
      </p:ext>
    </p:ext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 readout plane with embedded front-end electronics is designed</a:t>
            </a:r>
          </a:p>
          <a:p>
            <a:r>
              <a:rPr lang="en-US" altLang="zh-CN" dirty="0" smtClean="0"/>
              <a:t>Blind buried via technique is used to ensure the signal integrity and gas tightness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Next Step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000" y="3237152"/>
            <a:ext cx="4680000" cy="325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45607"/>
      </p:ext>
    </p:ext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Back 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1650881"/>
      </p:ext>
    </p:ext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An external ADC is applied to measure the X-Ray energy spectrum</a:t>
            </a:r>
          </a:p>
          <a:p>
            <a:r>
              <a:rPr lang="en-US" altLang="zh-CN" dirty="0" smtClean="0"/>
              <a:t>The detector gain uniform is obtained by the spectrum</a:t>
            </a:r>
          </a:p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Laboratory Test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31" y="3608111"/>
            <a:ext cx="3846857" cy="2880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608111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159508"/>
      </p:ext>
    </p:extLst>
  </p:cSld>
  <p:clrMapOvr>
    <a:masterClrMapping/>
  </p:clrMapOvr>
  <p:transition>
    <p:random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聚合">
  <a:themeElements>
    <a:clrScheme name="聚合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聚合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聚合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HAASO WCDA 时钟与数据传输研究_褚少平_6_10 [兼容模式]" id="{23B7516B-41B7-4DC8-A624-B66A739476DE}" vid="{BE47598B-D95C-4C69-973F-59ABA125B2BC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聚合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聚合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3.xml><?xml version="1.0" encoding="utf-8"?>
<a:themeOverride xmlns:a="http://schemas.openxmlformats.org/drawingml/2006/main">
  <a:clrScheme name="聚合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4.xml><?xml version="1.0" encoding="utf-8"?>
<a:themeOverride xmlns:a="http://schemas.openxmlformats.org/drawingml/2006/main">
  <a:clrScheme name="聚合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科大图标母板</Template>
  <TotalTime>18386</TotalTime>
  <Words>161</Words>
  <Application>Microsoft Office PowerPoint</Application>
  <PresentationFormat>全屏显示(4:3)</PresentationFormat>
  <Paragraphs>30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等线</vt:lpstr>
      <vt:lpstr>黑体</vt:lpstr>
      <vt:lpstr>宋体</vt:lpstr>
      <vt:lpstr>微软雅黑</vt:lpstr>
      <vt:lpstr>Arial</vt:lpstr>
      <vt:lpstr>Calibri</vt:lpstr>
      <vt:lpstr>Lucida Sans Unicode</vt:lpstr>
      <vt:lpstr>Verdana</vt:lpstr>
      <vt:lpstr>Wingdings 2</vt:lpstr>
      <vt:lpstr>Wingdings 3</vt:lpstr>
      <vt:lpstr>聚合</vt:lpstr>
      <vt:lpstr>Status of CEPC xxxxxxxx Readout Electronics  </vt:lpstr>
      <vt:lpstr>SDHCAL based on GEM</vt:lpstr>
      <vt:lpstr>Readout Electronics Design</vt:lpstr>
      <vt:lpstr>Cosmic-Ray Test</vt:lpstr>
      <vt:lpstr>Cosmic-Ray Test</vt:lpstr>
      <vt:lpstr>Next Step</vt:lpstr>
      <vt:lpstr>Back Up</vt:lpstr>
      <vt:lpstr>Laboratory Test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TIADC 原理图</dc:title>
  <dc:creator>xingshun gao</dc:creator>
  <cp:lastModifiedBy>Wang Yu</cp:lastModifiedBy>
  <cp:revision>1244</cp:revision>
  <dcterms:created xsi:type="dcterms:W3CDTF">2016-05-17T07:48:00Z</dcterms:created>
  <dcterms:modified xsi:type="dcterms:W3CDTF">2018-09-13T12:21:51Z</dcterms:modified>
</cp:coreProperties>
</file>

<file path=docProps/thumbnail.jpeg>
</file>